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090DF96-E1BA-411F-A148-F9B4143122CD}" type="datetimeFigureOut">
              <a:rPr kumimoji="1" lang="ja-JP" altLang="en-US" smtClean="0"/>
              <a:pPr/>
              <a:t>2017/10/6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BD4A47F-E174-48A7-8FAA-9189C5CEC20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図 12"/>
          <p:cNvPicPr/>
          <p:nvPr userDrawn="1"/>
        </p:nvPicPr>
        <p:blipFill>
          <a:blip r:embed="rId1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3563888" y="6237312"/>
            <a:ext cx="5580112" cy="620688"/>
          </a:xfrm>
          <a:prstGeom prst="rect">
            <a:avLst/>
          </a:prstGeom>
        </p:spPr>
      </p:pic>
      <p:sp>
        <p:nvSpPr>
          <p:cNvPr id="2" name="タイトル プレースホルダ 1"/>
          <p:cNvSpPr>
            <a:spLocks noGrp="1"/>
          </p:cNvSpPr>
          <p:nvPr userDrawn="1">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userDrawn="1">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userDrawn="1">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90DF96-E1BA-411F-A148-F9B4143122CD}" type="datetimeFigureOut">
              <a:rPr kumimoji="1" lang="ja-JP" altLang="en-US" smtClean="0"/>
              <a:pPr/>
              <a:t>2017/10/6</a:t>
            </a:fld>
            <a:endParaRPr kumimoji="1" lang="ja-JP" altLang="en-US"/>
          </a:p>
        </p:txBody>
      </p:sp>
      <p:sp>
        <p:nvSpPr>
          <p:cNvPr id="5" name="フッター プレースホルダ 4"/>
          <p:cNvSpPr>
            <a:spLocks noGrp="1"/>
          </p:cNvSpPr>
          <p:nvPr userDrawn="1">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userDrawn="1">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D4A47F-E174-48A7-8FAA-9189C5CEC20D}" type="slidenum">
              <a:rPr kumimoji="1" lang="ja-JP" altLang="en-US" smtClean="0"/>
              <a:pPr/>
              <a:t>&lt;#&gt;</a:t>
            </a:fld>
            <a:endParaRPr kumimoji="1" lang="ja-JP" altLang="en-US"/>
          </a:p>
        </p:txBody>
      </p:sp>
      <p:sp>
        <p:nvSpPr>
          <p:cNvPr id="10" name="正方形/長方形 9"/>
          <p:cNvSpPr/>
          <p:nvPr userDrawn="1"/>
        </p:nvSpPr>
        <p:spPr>
          <a:xfrm>
            <a:off x="0" y="0"/>
            <a:ext cx="9144000" cy="307777"/>
          </a:xfrm>
          <a:prstGeom prst="rect">
            <a:avLst/>
          </a:prstGeom>
        </p:spPr>
        <p:txBody>
          <a:bodyPr wrap="square">
            <a:spAutoFit/>
          </a:bodyPr>
          <a:lstStyle/>
          <a:p>
            <a:pPr algn="l"/>
            <a:r>
              <a:rPr kumimoji="1" lang="en-US" altLang="ja-JP" sz="1400" b="1" kern="1200" dirty="0" smtClean="0">
                <a:solidFill>
                  <a:schemeClr val="bg2">
                    <a:lumMod val="50000"/>
                  </a:schemeClr>
                </a:solidFill>
                <a:latin typeface="+mn-lt"/>
                <a:ea typeface="+mn-ea"/>
                <a:cs typeface="+mn-cs"/>
              </a:rPr>
              <a:t>NARBO IWRM Training for Sustainable Development</a:t>
            </a:r>
            <a:endParaRPr lang="ja-JP" altLang="en-US" sz="1400" dirty="0">
              <a:solidFill>
                <a:schemeClr val="bg2">
                  <a:lumMod val="50000"/>
                </a:scheme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332656"/>
            <a:ext cx="9144000" cy="400110"/>
          </a:xfrm>
          <a:prstGeom prst="rect">
            <a:avLst/>
          </a:prstGeom>
        </p:spPr>
        <p:txBody>
          <a:bodyPr wrap="square">
            <a:spAutoFit/>
          </a:bodyPr>
          <a:lstStyle/>
          <a:p>
            <a:pPr algn="ctr"/>
            <a:r>
              <a:rPr lang="en-US" altLang="ja-JP" sz="2000" b="1" dirty="0"/>
              <a:t>Success </a:t>
            </a:r>
            <a:r>
              <a:rPr lang="en-US" altLang="ja-JP" sz="2000" b="1" dirty="0" smtClean="0"/>
              <a:t>Case(s</a:t>
            </a:r>
            <a:r>
              <a:rPr lang="en-US" altLang="ja-JP" sz="2000" b="1" dirty="0"/>
              <a:t>) &amp; </a:t>
            </a:r>
            <a:r>
              <a:rPr lang="en-US" altLang="ja-JP" sz="2000" b="1" dirty="0" smtClean="0"/>
              <a:t>Future Agendas </a:t>
            </a:r>
            <a:r>
              <a:rPr lang="en-US" altLang="ja-JP" sz="2000" b="1" dirty="0"/>
              <a:t>on </a:t>
            </a:r>
            <a:r>
              <a:rPr lang="en-US" altLang="ja-JP" sz="2000" b="1" dirty="0" smtClean="0"/>
              <a:t>Implementation </a:t>
            </a:r>
            <a:r>
              <a:rPr lang="en-US" altLang="ja-JP" sz="2000" b="1" dirty="0"/>
              <a:t>of IWRM in each </a:t>
            </a:r>
            <a:r>
              <a:rPr lang="en-US" altLang="ja-JP" sz="2000" b="1" dirty="0" smtClean="0"/>
              <a:t>Country</a:t>
            </a:r>
            <a:endParaRPr lang="ja-JP" altLang="en-US" sz="2000" dirty="0"/>
          </a:p>
        </p:txBody>
      </p:sp>
      <p:graphicFrame>
        <p:nvGraphicFramePr>
          <p:cNvPr id="8" name="表 7"/>
          <p:cNvGraphicFramePr>
            <a:graphicFrameLocks noGrp="1"/>
          </p:cNvGraphicFramePr>
          <p:nvPr/>
        </p:nvGraphicFramePr>
        <p:xfrm>
          <a:off x="395536" y="792000"/>
          <a:ext cx="8352928" cy="4804206"/>
        </p:xfrm>
        <a:graphic>
          <a:graphicData uri="http://schemas.openxmlformats.org/drawingml/2006/table">
            <a:tbl>
              <a:tblPr/>
              <a:tblGrid>
                <a:gridCol w="1671956"/>
                <a:gridCol w="6680972"/>
              </a:tblGrid>
              <a:tr h="414036">
                <a:tc>
                  <a:txBody>
                    <a:bodyPr/>
                    <a:lstStyle/>
                    <a:p>
                      <a:pPr algn="ctr">
                        <a:spcAft>
                          <a:spcPts val="0"/>
                        </a:spcAft>
                      </a:pPr>
                      <a:r>
                        <a:rPr lang="en-US" sz="1600" b="1" kern="100" dirty="0">
                          <a:latin typeface="+mj-lt"/>
                          <a:ea typeface="ＭＳ 明朝"/>
                          <a:cs typeface="Times New Roman"/>
                        </a:rPr>
                        <a:t>Title</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a:spcAft>
                          <a:spcPts val="0"/>
                        </a:spcAft>
                      </a:pPr>
                      <a:endParaRPr lang="en-US"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036">
                <a:tc>
                  <a:txBody>
                    <a:bodyPr/>
                    <a:lstStyle/>
                    <a:p>
                      <a:pPr algn="ctr">
                        <a:spcAft>
                          <a:spcPts val="0"/>
                        </a:spcAft>
                      </a:pPr>
                      <a:r>
                        <a:rPr lang="en-US" sz="1600" b="1" kern="100" dirty="0">
                          <a:latin typeface="+mj-lt"/>
                          <a:ea typeface="ＭＳ 明朝"/>
                          <a:cs typeface="Times New Roman"/>
                        </a:rPr>
                        <a:t>Country</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a:spcAft>
                          <a:spcPts val="0"/>
                        </a:spcAft>
                      </a:pPr>
                      <a:endParaRPr lang="en-US"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036">
                <a:tc>
                  <a:txBody>
                    <a:bodyPr/>
                    <a:lstStyle/>
                    <a:p>
                      <a:pPr algn="ctr">
                        <a:spcAft>
                          <a:spcPts val="0"/>
                        </a:spcAft>
                      </a:pPr>
                      <a:r>
                        <a:rPr lang="en-US" sz="1600" b="1" kern="100" dirty="0">
                          <a:latin typeface="+mj-lt"/>
                          <a:ea typeface="ＭＳ 明朝"/>
                          <a:cs typeface="Times New Roman"/>
                        </a:rPr>
                        <a:t>Organization</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a:spcAft>
                          <a:spcPts val="0"/>
                        </a:spcAft>
                      </a:pPr>
                      <a:endParaRPr lang="en-US"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6843">
                <a:tc>
                  <a:txBody>
                    <a:bodyPr/>
                    <a:lstStyle/>
                    <a:p>
                      <a:pPr algn="ctr">
                        <a:spcAft>
                          <a:spcPts val="0"/>
                        </a:spcAft>
                      </a:pPr>
                      <a:r>
                        <a:rPr lang="en-US" sz="1600" b="1" kern="100" dirty="0">
                          <a:latin typeface="+mj-lt"/>
                          <a:ea typeface="ＭＳ 明朝"/>
                          <a:cs typeface="Times New Roman"/>
                        </a:rPr>
                        <a:t>Current Situation and Problem of Water Related Facilities </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a:spcAft>
                          <a:spcPts val="0"/>
                        </a:spcAft>
                      </a:pPr>
                      <a:endParaRPr lang="en-US"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2105">
                <a:tc>
                  <a:txBody>
                    <a:bodyPr/>
                    <a:lstStyle/>
                    <a:p>
                      <a:pPr algn="ctr">
                        <a:spcAft>
                          <a:spcPts val="0"/>
                        </a:spcAft>
                      </a:pPr>
                      <a:r>
                        <a:rPr lang="en-US" sz="1600" b="1" kern="100" dirty="0">
                          <a:latin typeface="+mj-lt"/>
                          <a:ea typeface="ＭＳ 明朝"/>
                          <a:cs typeface="Times New Roman"/>
                        </a:rPr>
                        <a:t>Countermeasure</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a:spcAft>
                          <a:spcPts val="0"/>
                        </a:spcAft>
                      </a:pPr>
                      <a:r>
                        <a:rPr lang="en-US" sz="1400" kern="100" dirty="0">
                          <a:latin typeface="+mj-lt"/>
                          <a:ea typeface="ＭＳ 明朝"/>
                          <a:cs typeface="Times New Roman"/>
                        </a:rPr>
                        <a:t> </a:t>
                      </a:r>
                      <a:endParaRPr lang="ja-JP"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algn="ctr">
                        <a:spcAft>
                          <a:spcPts val="0"/>
                        </a:spcAft>
                      </a:pPr>
                      <a:r>
                        <a:rPr lang="en-US" sz="1600" b="1" kern="100" dirty="0">
                          <a:latin typeface="+mj-lt"/>
                          <a:ea typeface="ＭＳ 明朝"/>
                          <a:cs typeface="Times New Roman"/>
                        </a:rPr>
                        <a:t>Impact of the Countermeasure</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a:spcAft>
                          <a:spcPts val="0"/>
                        </a:spcAft>
                      </a:pPr>
                      <a:endParaRPr lang="en-US"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1535">
                <a:tc>
                  <a:txBody>
                    <a:bodyPr/>
                    <a:lstStyle/>
                    <a:p>
                      <a:pPr algn="ctr">
                        <a:spcAft>
                          <a:spcPts val="0"/>
                        </a:spcAft>
                      </a:pPr>
                      <a:r>
                        <a:rPr lang="en-US" sz="1600" b="1" kern="100" dirty="0">
                          <a:latin typeface="+mj-lt"/>
                          <a:ea typeface="ＭＳ 明朝"/>
                          <a:cs typeface="Times New Roman"/>
                        </a:rPr>
                        <a:t>Key for Success</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a:spcAft>
                          <a:spcPts val="0"/>
                        </a:spcAft>
                      </a:pPr>
                      <a:endParaRPr lang="en-US"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1535">
                <a:tc>
                  <a:txBody>
                    <a:bodyPr/>
                    <a:lstStyle/>
                    <a:p>
                      <a:pPr algn="ctr">
                        <a:spcAft>
                          <a:spcPts val="0"/>
                        </a:spcAft>
                      </a:pPr>
                      <a:r>
                        <a:rPr lang="en-US" altLang="ja-JP" sz="1600" b="1" dirty="0" smtClean="0"/>
                        <a:t>Future Agenda</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a:spcAft>
                          <a:spcPts val="0"/>
                        </a:spcAft>
                      </a:pPr>
                      <a:endParaRPr lang="en-US"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正方形/長方形 9"/>
          <p:cNvSpPr/>
          <p:nvPr/>
        </p:nvSpPr>
        <p:spPr>
          <a:xfrm>
            <a:off x="533440" y="5589240"/>
            <a:ext cx="8136904" cy="1015663"/>
          </a:xfrm>
          <a:prstGeom prst="rect">
            <a:avLst/>
          </a:prstGeom>
        </p:spPr>
        <p:txBody>
          <a:bodyPr wrap="square">
            <a:spAutoFit/>
          </a:bodyPr>
          <a:lstStyle/>
          <a:p>
            <a:r>
              <a:rPr lang="en-US" altLang="ja-JP" sz="1200" dirty="0" smtClean="0"/>
              <a:t>*It is highly recommended to explain in detail, such as the target water supply system which some issues are occurring and the countermeasures to solve them.</a:t>
            </a:r>
          </a:p>
          <a:p>
            <a:r>
              <a:rPr lang="en-US" altLang="ja-JP" sz="1200" dirty="0" smtClean="0"/>
              <a:t>*Please note that </a:t>
            </a:r>
            <a:r>
              <a:rPr lang="en-US" altLang="ja-JP" sz="1200" dirty="0"/>
              <a:t>t</a:t>
            </a:r>
            <a:r>
              <a:rPr lang="en-US" altLang="ja-JP" sz="1200" dirty="0" smtClean="0"/>
              <a:t>he good case studies may be introduced in the new IWRM guideline for practitioners on river basin management as a model example.</a:t>
            </a:r>
          </a:p>
          <a:p>
            <a:endParaRPr lang="ja-JP" alt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95536" y="936016"/>
          <a:ext cx="8352928" cy="5301296"/>
        </p:xfrm>
        <a:graphic>
          <a:graphicData uri="http://schemas.openxmlformats.org/drawingml/2006/table">
            <a:tbl>
              <a:tblPr/>
              <a:tblGrid>
                <a:gridCol w="1671956"/>
                <a:gridCol w="3872660"/>
                <a:gridCol w="2808312"/>
              </a:tblGrid>
              <a:tr h="414036">
                <a:tc>
                  <a:txBody>
                    <a:bodyPr/>
                    <a:lstStyle/>
                    <a:p>
                      <a:pPr algn="ctr">
                        <a:spcAft>
                          <a:spcPts val="0"/>
                        </a:spcAft>
                      </a:pPr>
                      <a:r>
                        <a:rPr lang="en-US" sz="1600" b="1" kern="100" dirty="0">
                          <a:latin typeface="+mj-lt"/>
                          <a:ea typeface="ＭＳ 明朝"/>
                          <a:cs typeface="Times New Roman"/>
                        </a:rPr>
                        <a:t>Title</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2">
                  <a:txBody>
                    <a:bodyPr/>
                    <a:lstStyle/>
                    <a:p>
                      <a:pPr algn="just">
                        <a:spcAft>
                          <a:spcPts val="0"/>
                        </a:spcAft>
                      </a:pPr>
                      <a:r>
                        <a:rPr lang="en-US" sz="1600" kern="100" dirty="0" smtClean="0">
                          <a:latin typeface="+mj-lt"/>
                          <a:ea typeface="ＭＳ 明朝"/>
                          <a:cs typeface="Times New Roman"/>
                        </a:rPr>
                        <a:t>Countermeasure against lack of wastewater treatment</a:t>
                      </a:r>
                      <a:endParaRPr lang="en-US"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414036">
                <a:tc>
                  <a:txBody>
                    <a:bodyPr/>
                    <a:lstStyle/>
                    <a:p>
                      <a:pPr algn="ctr">
                        <a:spcAft>
                          <a:spcPts val="0"/>
                        </a:spcAft>
                      </a:pPr>
                      <a:r>
                        <a:rPr lang="en-US" sz="1600" b="1" kern="100" dirty="0">
                          <a:latin typeface="+mj-lt"/>
                          <a:ea typeface="ＭＳ 明朝"/>
                          <a:cs typeface="Times New Roman"/>
                        </a:rPr>
                        <a:t>Country</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2">
                  <a:txBody>
                    <a:bodyPr/>
                    <a:lstStyle/>
                    <a:p>
                      <a:pPr algn="just">
                        <a:spcAft>
                          <a:spcPts val="0"/>
                        </a:spcAft>
                      </a:pPr>
                      <a:r>
                        <a:rPr lang="en-US" sz="1600" kern="100" dirty="0" smtClean="0">
                          <a:latin typeface="+mj-lt"/>
                          <a:ea typeface="ＭＳ 明朝"/>
                          <a:cs typeface="Times New Roman"/>
                        </a:rPr>
                        <a:t>--------------------------</a:t>
                      </a:r>
                      <a:endParaRPr lang="en-US"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414036">
                <a:tc>
                  <a:txBody>
                    <a:bodyPr/>
                    <a:lstStyle/>
                    <a:p>
                      <a:pPr algn="ctr">
                        <a:spcAft>
                          <a:spcPts val="0"/>
                        </a:spcAft>
                      </a:pPr>
                      <a:r>
                        <a:rPr lang="en-US" sz="1600" b="1" kern="100" dirty="0">
                          <a:latin typeface="+mj-lt"/>
                          <a:ea typeface="ＭＳ 明朝"/>
                          <a:cs typeface="Times New Roman"/>
                        </a:rPr>
                        <a:t>Organization</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600" kern="100" dirty="0" smtClean="0">
                          <a:solidFill>
                            <a:schemeClr val="tx1"/>
                          </a:solidFill>
                          <a:latin typeface="+mn-lt"/>
                          <a:ea typeface="ＭＳ 明朝"/>
                          <a:cs typeface="Times New Roman"/>
                        </a:rPr>
                        <a:t>--------------------------</a:t>
                      </a: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1086843">
                <a:tc>
                  <a:txBody>
                    <a:bodyPr/>
                    <a:lstStyle/>
                    <a:p>
                      <a:pPr algn="ctr">
                        <a:spcAft>
                          <a:spcPts val="0"/>
                        </a:spcAft>
                      </a:pPr>
                      <a:r>
                        <a:rPr lang="en-US" sz="1600" b="1" kern="100" dirty="0">
                          <a:latin typeface="+mj-lt"/>
                          <a:ea typeface="ＭＳ 明朝"/>
                          <a:cs typeface="Times New Roman"/>
                        </a:rPr>
                        <a:t>Current Situation and Problem of Water Related Facilities </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600" kern="100" dirty="0" smtClean="0">
                          <a:solidFill>
                            <a:schemeClr val="tx1"/>
                          </a:solidFill>
                          <a:latin typeface="+mn-lt"/>
                          <a:ea typeface="ＭＳ 明朝"/>
                          <a:cs typeface="Times New Roman"/>
                        </a:rPr>
                        <a:t>--------------------------</a:t>
                      </a:r>
                    </a:p>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600" kern="100" dirty="0" smtClean="0">
                          <a:solidFill>
                            <a:schemeClr val="tx1"/>
                          </a:solidFill>
                          <a:latin typeface="+mn-lt"/>
                          <a:ea typeface="ＭＳ 明朝"/>
                          <a:cs typeface="Times New Roman"/>
                        </a:rPr>
                        <a:t>--------------------------</a:t>
                      </a:r>
                    </a:p>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600" kern="100" dirty="0" smtClean="0">
                          <a:solidFill>
                            <a:schemeClr val="tx1"/>
                          </a:solidFill>
                          <a:latin typeface="+mn-lt"/>
                          <a:ea typeface="ＭＳ 明朝"/>
                          <a:cs typeface="Times New Roman"/>
                        </a:rPr>
                        <a:t>--------------------------</a:t>
                      </a:r>
                    </a:p>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600" kern="100" dirty="0" smtClean="0">
                          <a:solidFill>
                            <a:schemeClr val="tx1"/>
                          </a:solidFill>
                          <a:latin typeface="+mn-lt"/>
                          <a:ea typeface="ＭＳ 明朝"/>
                          <a:cs typeface="Times New Roman"/>
                        </a:rPr>
                        <a:t>--------------------------</a:t>
                      </a: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972345">
                <a:tc>
                  <a:txBody>
                    <a:bodyPr/>
                    <a:lstStyle/>
                    <a:p>
                      <a:pPr algn="ctr">
                        <a:spcAft>
                          <a:spcPts val="0"/>
                        </a:spcAft>
                      </a:pPr>
                      <a:r>
                        <a:rPr lang="en-US" sz="1600" b="1" kern="100" dirty="0">
                          <a:latin typeface="+mj-lt"/>
                          <a:ea typeface="ＭＳ 明朝"/>
                          <a:cs typeface="Times New Roman"/>
                        </a:rPr>
                        <a:t>Countermeasure</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a:spcAft>
                          <a:spcPts val="0"/>
                        </a:spcAft>
                      </a:pPr>
                      <a:r>
                        <a:rPr lang="en-US" sz="1600" kern="100" dirty="0" smtClean="0">
                          <a:latin typeface="+mj-lt"/>
                          <a:ea typeface="ＭＳ 明朝"/>
                          <a:cs typeface="Times New Roman"/>
                        </a:rPr>
                        <a:t>The Slanted-Soil-Chamber Method (SSCM) is the decentralized water purification technology and was originally developed to purify the wastewater. After long time field experimentation in Japan, it has been experienced to purify (1) organic matters in Nepal and Vietnam and (2) metal matters like arsenic etc. in Bangladesh. This is the extraordinary method to purify the water with cheapest, easiest and less energy. </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400" kern="100" dirty="0">
                        <a:latin typeface="+mj-lt"/>
                        <a:ea typeface="ＭＳ 明朝"/>
                        <a:cs typeface="Times New Roman"/>
                      </a:endParaRPr>
                    </a:p>
                  </a:txBody>
                  <a:tcPr marL="60415" marR="60415" marT="0" marB="0" anchor="ctr">
                    <a:lnL w="1270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7" name="図 6"/>
          <p:cNvPicPr/>
          <p:nvPr/>
        </p:nvPicPr>
        <p:blipFill>
          <a:blip r:embed="rId2" cstate="print"/>
          <a:srcRect/>
          <a:stretch>
            <a:fillRect/>
          </a:stretch>
        </p:blipFill>
        <p:spPr bwMode="auto">
          <a:xfrm>
            <a:off x="6039456" y="3329696"/>
            <a:ext cx="2592288" cy="1800200"/>
          </a:xfrm>
          <a:prstGeom prst="rect">
            <a:avLst/>
          </a:prstGeom>
          <a:noFill/>
          <a:ln w="9525">
            <a:noFill/>
            <a:miter lim="800000"/>
            <a:headEnd/>
            <a:tailEnd/>
          </a:ln>
        </p:spPr>
      </p:pic>
      <p:pic>
        <p:nvPicPr>
          <p:cNvPr id="9" name="図 8"/>
          <p:cNvPicPr/>
          <p:nvPr/>
        </p:nvPicPr>
        <p:blipFill>
          <a:blip r:embed="rId3" cstate="print"/>
          <a:srcRect/>
          <a:stretch>
            <a:fillRect/>
          </a:stretch>
        </p:blipFill>
        <p:spPr bwMode="auto">
          <a:xfrm>
            <a:off x="6025809" y="5123311"/>
            <a:ext cx="2592288" cy="1110233"/>
          </a:xfrm>
          <a:prstGeom prst="rect">
            <a:avLst/>
          </a:prstGeom>
          <a:noFill/>
          <a:ln w="9525">
            <a:noFill/>
            <a:miter lim="800000"/>
            <a:headEnd/>
            <a:tailEnd/>
          </a:ln>
          <a:effectLst/>
        </p:spPr>
      </p:pic>
      <p:sp>
        <p:nvSpPr>
          <p:cNvPr id="10" name="テキスト ボックス 9"/>
          <p:cNvSpPr txBox="1"/>
          <p:nvPr/>
        </p:nvSpPr>
        <p:spPr>
          <a:xfrm>
            <a:off x="7452320" y="107340"/>
            <a:ext cx="1440160" cy="369332"/>
          </a:xfrm>
          <a:prstGeom prst="rect">
            <a:avLst/>
          </a:prstGeom>
          <a:noFill/>
          <a:ln>
            <a:solidFill>
              <a:srgbClr val="FF0000"/>
            </a:solidFill>
          </a:ln>
        </p:spPr>
        <p:txBody>
          <a:bodyPr wrap="square" rtlCol="0">
            <a:spAutoFit/>
          </a:bodyPr>
          <a:lstStyle/>
          <a:p>
            <a:pPr algn="ctr"/>
            <a:r>
              <a:rPr lang="en-US" altLang="ja-JP" dirty="0" smtClean="0">
                <a:solidFill>
                  <a:srgbClr val="FF0000"/>
                </a:solidFill>
              </a:rPr>
              <a:t>Example</a:t>
            </a:r>
            <a:endParaRPr kumimoji="1" lang="ja-JP" altLang="en-US" dirty="0">
              <a:solidFill>
                <a:srgbClr val="FF0000"/>
              </a:solidFill>
            </a:endParaRPr>
          </a:p>
        </p:txBody>
      </p:sp>
      <p:sp>
        <p:nvSpPr>
          <p:cNvPr id="11" name="正方形/長方形 10"/>
          <p:cNvSpPr/>
          <p:nvPr/>
        </p:nvSpPr>
        <p:spPr>
          <a:xfrm>
            <a:off x="0" y="508610"/>
            <a:ext cx="9144000" cy="400110"/>
          </a:xfrm>
          <a:prstGeom prst="rect">
            <a:avLst/>
          </a:prstGeom>
        </p:spPr>
        <p:txBody>
          <a:bodyPr wrap="square">
            <a:spAutoFit/>
          </a:bodyPr>
          <a:lstStyle/>
          <a:p>
            <a:pPr algn="ctr"/>
            <a:r>
              <a:rPr lang="en-US" altLang="ja-JP" sz="2000" b="1" dirty="0"/>
              <a:t>Success </a:t>
            </a:r>
            <a:r>
              <a:rPr lang="en-US" altLang="ja-JP" sz="2000" b="1" dirty="0" smtClean="0"/>
              <a:t>Case(s</a:t>
            </a:r>
            <a:r>
              <a:rPr lang="en-US" altLang="ja-JP" sz="2000" b="1" dirty="0"/>
              <a:t>) &amp; </a:t>
            </a:r>
            <a:r>
              <a:rPr lang="en-US" altLang="ja-JP" sz="2000" b="1" dirty="0" smtClean="0"/>
              <a:t>Future Agendas </a:t>
            </a:r>
            <a:r>
              <a:rPr lang="en-US" altLang="ja-JP" sz="2000" b="1" dirty="0"/>
              <a:t>on </a:t>
            </a:r>
            <a:r>
              <a:rPr lang="en-US" altLang="ja-JP" sz="2000" b="1" dirty="0" smtClean="0"/>
              <a:t>Implementation </a:t>
            </a:r>
            <a:r>
              <a:rPr lang="en-US" altLang="ja-JP" sz="2000" b="1" dirty="0"/>
              <a:t>of IWRM in each </a:t>
            </a:r>
            <a:r>
              <a:rPr lang="en-US" altLang="ja-JP" sz="2000" b="1" dirty="0" smtClean="0"/>
              <a:t>Country</a:t>
            </a:r>
            <a:endParaRPr lang="ja-JP"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95536" y="808713"/>
          <a:ext cx="8352928" cy="5140567"/>
        </p:xfrm>
        <a:graphic>
          <a:graphicData uri="http://schemas.openxmlformats.org/drawingml/2006/table">
            <a:tbl>
              <a:tblPr/>
              <a:tblGrid>
                <a:gridCol w="1671956"/>
                <a:gridCol w="6680972"/>
              </a:tblGrid>
              <a:tr h="864769">
                <a:tc rowSpan="2">
                  <a:txBody>
                    <a:bodyPr/>
                    <a:lstStyle/>
                    <a:p>
                      <a:pPr algn="ctr">
                        <a:spcAft>
                          <a:spcPts val="0"/>
                        </a:spcAft>
                      </a:pPr>
                      <a:r>
                        <a:rPr lang="en-US" sz="1600" b="1" kern="100" dirty="0">
                          <a:latin typeface="+mj-lt"/>
                          <a:ea typeface="ＭＳ 明朝"/>
                          <a:cs typeface="Times New Roman"/>
                        </a:rPr>
                        <a:t>Impact of the Countermeasure</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a:spcAft>
                          <a:spcPts val="0"/>
                        </a:spcAft>
                      </a:pPr>
                      <a:r>
                        <a:rPr lang="en-US" sz="1600" kern="100" dirty="0" smtClean="0">
                          <a:latin typeface="+mj-lt"/>
                          <a:ea typeface="ＭＳ 明朝"/>
                          <a:cs typeface="Times New Roman"/>
                        </a:rPr>
                        <a:t>(1) Organic matters in Nepal and Vietnam</a:t>
                      </a:r>
                    </a:p>
                    <a:p>
                      <a:pPr algn="just">
                        <a:spcAft>
                          <a:spcPts val="0"/>
                        </a:spcAft>
                      </a:pPr>
                      <a:r>
                        <a:rPr lang="en-US" sz="1600" kern="100" dirty="0" smtClean="0">
                          <a:latin typeface="+mj-lt"/>
                          <a:ea typeface="ＭＳ 明朝"/>
                          <a:cs typeface="Times New Roman"/>
                        </a:rPr>
                        <a:t>In case of COD and phosphorous, around 80 % was purified. </a:t>
                      </a: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275798">
                <a:tc vMerge="1">
                  <a:txBody>
                    <a:bodyPr/>
                    <a:lstStyle/>
                    <a:p>
                      <a:endParaRPr kumimoji="1" lang="ja-JP" altLang="en-US"/>
                    </a:p>
                  </a:txBody>
                  <a:tcPr/>
                </a:tc>
                <a:tc>
                  <a:txBody>
                    <a:bodyPr/>
                    <a:lstStyle/>
                    <a:p>
                      <a:pPr algn="just">
                        <a:spcAft>
                          <a:spcPts val="0"/>
                        </a:spcAft>
                      </a:pPr>
                      <a:endParaRPr lang="en-US"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図 5"/>
          <p:cNvPicPr/>
          <p:nvPr/>
        </p:nvPicPr>
        <p:blipFill>
          <a:blip r:embed="rId2" cstate="print"/>
          <a:srcRect/>
          <a:stretch>
            <a:fillRect/>
          </a:stretch>
        </p:blipFill>
        <p:spPr bwMode="auto">
          <a:xfrm>
            <a:off x="2195736" y="1916832"/>
            <a:ext cx="6408712" cy="3600400"/>
          </a:xfrm>
          <a:prstGeom prst="rect">
            <a:avLst/>
          </a:prstGeom>
          <a:noFill/>
          <a:ln w="9525">
            <a:noFill/>
            <a:miter lim="800000"/>
            <a:headEnd/>
            <a:tailEnd/>
          </a:ln>
          <a:effectLst/>
        </p:spPr>
      </p:pic>
      <p:sp>
        <p:nvSpPr>
          <p:cNvPr id="7" name="テキスト ボックス 6"/>
          <p:cNvSpPr txBox="1"/>
          <p:nvPr/>
        </p:nvSpPr>
        <p:spPr>
          <a:xfrm>
            <a:off x="7452320" y="107340"/>
            <a:ext cx="1440160" cy="369332"/>
          </a:xfrm>
          <a:prstGeom prst="rect">
            <a:avLst/>
          </a:prstGeom>
          <a:noFill/>
          <a:ln>
            <a:solidFill>
              <a:srgbClr val="FF0000"/>
            </a:solidFill>
          </a:ln>
        </p:spPr>
        <p:txBody>
          <a:bodyPr wrap="square" rtlCol="0">
            <a:spAutoFit/>
          </a:bodyPr>
          <a:lstStyle/>
          <a:p>
            <a:pPr algn="ctr"/>
            <a:r>
              <a:rPr lang="en-US" altLang="ja-JP" dirty="0" smtClean="0">
                <a:solidFill>
                  <a:srgbClr val="FF0000"/>
                </a:solidFill>
              </a:rPr>
              <a:t>Example</a:t>
            </a:r>
            <a:endParaRPr kumimoji="1" lang="ja-JP" altLang="en-US"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95536" y="692696"/>
          <a:ext cx="8352928" cy="5544616"/>
        </p:xfrm>
        <a:graphic>
          <a:graphicData uri="http://schemas.openxmlformats.org/drawingml/2006/table">
            <a:tbl>
              <a:tblPr/>
              <a:tblGrid>
                <a:gridCol w="1671956"/>
                <a:gridCol w="6680972"/>
              </a:tblGrid>
              <a:tr h="1038690">
                <a:tc rowSpan="2">
                  <a:txBody>
                    <a:bodyPr/>
                    <a:lstStyle/>
                    <a:p>
                      <a:pPr algn="ctr">
                        <a:spcAft>
                          <a:spcPts val="0"/>
                        </a:spcAft>
                      </a:pPr>
                      <a:r>
                        <a:rPr lang="en-US" sz="1600" b="1" kern="100" dirty="0">
                          <a:latin typeface="+mj-lt"/>
                          <a:ea typeface="ＭＳ 明朝"/>
                          <a:cs typeface="Times New Roman"/>
                        </a:rPr>
                        <a:t>Impact of the Countermeasure</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a:spcAft>
                          <a:spcPts val="0"/>
                        </a:spcAft>
                      </a:pPr>
                      <a:r>
                        <a:rPr lang="en-US" sz="1600" kern="100" dirty="0" smtClean="0">
                          <a:latin typeface="+mj-lt"/>
                          <a:ea typeface="ＭＳ 明朝"/>
                          <a:cs typeface="Times New Roman"/>
                        </a:rPr>
                        <a:t>(2) Metal matters in Bangladesh</a:t>
                      </a:r>
                    </a:p>
                    <a:p>
                      <a:pPr algn="just">
                        <a:spcAft>
                          <a:spcPts val="0"/>
                        </a:spcAft>
                      </a:pPr>
                      <a:r>
                        <a:rPr lang="en-US" sz="1600" kern="100" dirty="0" smtClean="0">
                          <a:latin typeface="+mj-lt"/>
                          <a:ea typeface="ＭＳ 明朝"/>
                          <a:cs typeface="Times New Roman"/>
                        </a:rPr>
                        <a:t>The set of SSCM manufactured and maintained by local NGO and users in the rural area and SSCM removes 100% of iron and manganese and 70% arsenic (cleared the water quality standard in Bangladesh in this case). </a:t>
                      </a:r>
                      <a:endParaRPr lang="en-US"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33501">
                <a:tc vMerge="1">
                  <a:txBody>
                    <a:bodyPr/>
                    <a:lstStyle/>
                    <a:p>
                      <a:endParaRPr kumimoji="1" lang="ja-JP" altLang="en-US"/>
                    </a:p>
                  </a:txBody>
                  <a:tcPr/>
                </a:tc>
                <a:tc>
                  <a:txBody>
                    <a:bodyPr/>
                    <a:lstStyle/>
                    <a:p>
                      <a:pPr algn="just">
                        <a:spcAft>
                          <a:spcPts val="0"/>
                        </a:spcAft>
                      </a:pPr>
                      <a:endParaRPr lang="en-US" sz="14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5732">
                <a:tc>
                  <a:txBody>
                    <a:bodyPr/>
                    <a:lstStyle/>
                    <a:p>
                      <a:pPr algn="ctr">
                        <a:spcAft>
                          <a:spcPts val="0"/>
                        </a:spcAft>
                      </a:pPr>
                      <a:r>
                        <a:rPr lang="en-US" sz="1600" b="1" kern="100" dirty="0">
                          <a:latin typeface="+mj-lt"/>
                          <a:ea typeface="ＭＳ 明朝"/>
                          <a:cs typeface="Times New Roman"/>
                        </a:rPr>
                        <a:t>Key for Success</a:t>
                      </a:r>
                      <a:endParaRPr lang="ja-JP"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a:spcAft>
                          <a:spcPts val="0"/>
                        </a:spcAft>
                        <a:buFont typeface="Wingdings" pitchFamily="2" charset="2"/>
                        <a:buChar char="l"/>
                      </a:pPr>
                      <a:r>
                        <a:rPr lang="en-US" sz="1600" kern="100" dirty="0" smtClean="0">
                          <a:latin typeface="+mj-lt"/>
                          <a:ea typeface="ＭＳ 明朝"/>
                          <a:cs typeface="Times New Roman"/>
                        </a:rPr>
                        <a:t>Low cost and easy method for water purification (Experienced countries: Vietnam, Nepal, Bangladesh, Japan)</a:t>
                      </a:r>
                      <a:endParaRPr lang="en-US"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6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600" b="1" dirty="0" smtClean="0"/>
                        <a:t>Future Agenda</a:t>
                      </a:r>
                      <a:endParaRPr kumimoji="1" lang="ja-JP" altLang="ja-JP" sz="1600" kern="100" dirty="0" smtClean="0">
                        <a:solidFill>
                          <a:schemeClr val="tx1"/>
                        </a:solidFill>
                        <a:latin typeface="+mn-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en-US" altLang="ja-JP" sz="1600" kern="100" dirty="0" smtClean="0">
                          <a:solidFill>
                            <a:schemeClr val="tx1"/>
                          </a:solidFill>
                          <a:latin typeface="+mn-lt"/>
                          <a:ea typeface="ＭＳ 明朝"/>
                          <a:cs typeface="Times New Roman"/>
                        </a:rPr>
                        <a:t>--------------------------</a:t>
                      </a:r>
                    </a:p>
                    <a:p>
                      <a:pPr marL="0" marR="0" indent="0" algn="just" defTabSz="914400" rtl="0" eaLnBrk="1" fontAlgn="auto" latinLnBrk="0" hangingPunct="1">
                        <a:lnSpc>
                          <a:spcPct val="100000"/>
                        </a:lnSpc>
                        <a:spcBef>
                          <a:spcPts val="0"/>
                        </a:spcBef>
                        <a:spcAft>
                          <a:spcPts val="0"/>
                        </a:spcAft>
                        <a:buClrTx/>
                        <a:buSzTx/>
                        <a:buFont typeface="Wingdings" pitchFamily="2" charset="2"/>
                        <a:buChar char="l"/>
                        <a:tabLst/>
                        <a:defRPr/>
                      </a:pPr>
                      <a:r>
                        <a:rPr kumimoji="1" lang="en-US" altLang="ja-JP" sz="1600" kern="100" dirty="0" smtClean="0">
                          <a:solidFill>
                            <a:schemeClr val="tx1"/>
                          </a:solidFill>
                          <a:latin typeface="+mn-lt"/>
                          <a:ea typeface="ＭＳ 明朝"/>
                          <a:cs typeface="Times New Roman"/>
                        </a:rPr>
                        <a:t>--------------------------</a:t>
                      </a:r>
                      <a:r>
                        <a:rPr lang="ja-JP" altLang="en-US" sz="1600" kern="100" dirty="0" smtClean="0">
                          <a:latin typeface="+mj-lt"/>
                          <a:ea typeface="ＭＳ 明朝"/>
                          <a:cs typeface="Times New Roman"/>
                        </a:rPr>
                        <a:t>　</a:t>
                      </a:r>
                      <a:endParaRPr lang="en-US" sz="1600" kern="100" dirty="0">
                        <a:latin typeface="+mj-lt"/>
                        <a:ea typeface="ＭＳ 明朝"/>
                        <a:cs typeface="Times New Roman"/>
                      </a:endParaRPr>
                    </a:p>
                  </a:txBody>
                  <a:tcPr marL="60415" marR="60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図 5"/>
          <p:cNvPicPr/>
          <p:nvPr/>
        </p:nvPicPr>
        <p:blipFill>
          <a:blip r:embed="rId2" cstate="print"/>
          <a:srcRect/>
          <a:stretch>
            <a:fillRect/>
          </a:stretch>
        </p:blipFill>
        <p:spPr>
          <a:xfrm>
            <a:off x="2555776" y="1844824"/>
            <a:ext cx="5760640" cy="2880320"/>
          </a:xfrm>
          <a:prstGeom prst="rect">
            <a:avLst/>
          </a:prstGeom>
        </p:spPr>
      </p:pic>
      <p:sp>
        <p:nvSpPr>
          <p:cNvPr id="7" name="テキスト ボックス 6"/>
          <p:cNvSpPr txBox="1"/>
          <p:nvPr/>
        </p:nvSpPr>
        <p:spPr>
          <a:xfrm>
            <a:off x="7452320" y="107340"/>
            <a:ext cx="1440160" cy="369332"/>
          </a:xfrm>
          <a:prstGeom prst="rect">
            <a:avLst/>
          </a:prstGeom>
          <a:noFill/>
          <a:ln>
            <a:solidFill>
              <a:srgbClr val="FF0000"/>
            </a:solidFill>
          </a:ln>
        </p:spPr>
        <p:txBody>
          <a:bodyPr wrap="square" rtlCol="0">
            <a:spAutoFit/>
          </a:bodyPr>
          <a:lstStyle/>
          <a:p>
            <a:pPr algn="ctr"/>
            <a:r>
              <a:rPr lang="en-US" altLang="ja-JP" dirty="0" smtClean="0">
                <a:solidFill>
                  <a:srgbClr val="FF0000"/>
                </a:solidFill>
              </a:rPr>
              <a:t>Example</a:t>
            </a:r>
            <a:endParaRPr kumimoji="1" lang="ja-JP" altLang="en-US" dirty="0">
              <a:solidFill>
                <a:srgbClr val="FF0000"/>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310</Words>
  <Application>Microsoft Office PowerPoint</Application>
  <PresentationFormat>画面に合わせる (4:3)</PresentationFormat>
  <Paragraphs>40</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スライド 1</vt:lpstr>
      <vt:lpstr>スライド 2</vt:lpstr>
      <vt:lpstr>スライド 3</vt:lpstr>
      <vt:lpstr>スライド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kokusai</dc:creator>
  <cp:lastModifiedBy>kokusai</cp:lastModifiedBy>
  <cp:revision>20</cp:revision>
  <dcterms:created xsi:type="dcterms:W3CDTF">2017-10-06T02:26:55Z</dcterms:created>
  <dcterms:modified xsi:type="dcterms:W3CDTF">2017-10-06T05:50:19Z</dcterms:modified>
</cp:coreProperties>
</file>