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6" r:id="rId3"/>
    <p:sldId id="260" r:id="rId4"/>
    <p:sldId id="262" r:id="rId5"/>
    <p:sldId id="261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3CE2D-32FE-4719-BD12-3E7EC0A0628D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161AC-80F0-4DD9-A6EB-127959A2869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CD2BE-7667-4201-9105-246A9318DF51}" type="datetimeFigureOut">
              <a:rPr kumimoji="1" lang="ja-JP" altLang="en-US" smtClean="0"/>
              <a:pPr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48BE-E207-4368-82EB-3159971166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323850" y="1524000"/>
            <a:ext cx="8496300" cy="231829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4000" b="1" dirty="0" smtClean="0"/>
              <a:t>Style File for </a:t>
            </a:r>
            <a:r>
              <a:rPr lang="en-US" altLang="ja-JP" sz="4000" b="1" dirty="0" smtClean="0"/>
              <a:t>the </a:t>
            </a:r>
            <a:r>
              <a:rPr lang="en-US" altLang="ja-JP" sz="4000" b="1" dirty="0" smtClean="0"/>
              <a:t>Workshop</a:t>
            </a:r>
            <a:endParaRPr lang="ja-JP" altLang="en-US" dirty="0" smtClean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838200" y="4725144"/>
            <a:ext cx="7344816" cy="1523256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ja-JP" b="1" dirty="0"/>
              <a:t>NARBO International Workshop on RBO Performance </a:t>
            </a:r>
            <a:r>
              <a:rPr lang="en-US" altLang="ja-JP" b="1" dirty="0" smtClean="0"/>
              <a:t>Benchmarking</a:t>
            </a:r>
          </a:p>
          <a:p>
            <a:pPr>
              <a:defRPr/>
            </a:pPr>
            <a:r>
              <a:rPr lang="en-US" altLang="ja-JP" b="1" dirty="0" smtClean="0"/>
              <a:t>NARBO secretariat</a:t>
            </a:r>
          </a:p>
        </p:txBody>
      </p:sp>
      <p:pic>
        <p:nvPicPr>
          <p:cNvPr id="7" name="図 6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52400" y="69849"/>
            <a:ext cx="7772400" cy="7683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83824" y="909282"/>
          <a:ext cx="8536648" cy="55061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975808"/>
                <a:gridCol w="7560840"/>
              </a:tblGrid>
              <a:tr h="8205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Topics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ctr">
                        <a:buNone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1. Mission</a:t>
                      </a:r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(RBO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status, RBO governance)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marL="180975" indent="-180975" algn="l" fontAlgn="ctr">
                        <a:buNone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2. Stakeholders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(Customer involvement,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Customer feedback, Environmental conditions, Basin livelihoods)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marL="177800" indent="-177800"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3. Learning and Growth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(Human resource development, Technical development,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Organizational development)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4. Internal Business Processes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(Planning Maturity, Water allocation, Data sharing)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5. Financial Conditions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(Cost recovery, Financial efficiency)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</a:txBody>
                  <a:tcPr marL="36000" marR="9525" marT="36000" marB="0" anchor="ctr">
                    <a:noFill/>
                  </a:tcPr>
                </a:tc>
              </a:tr>
              <a:tr h="1811314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2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Past</a:t>
                      </a:r>
                      <a:endParaRPr kumimoji="1" lang="en-US" altLang="ja-JP" sz="24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ctr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2 years ago</a:t>
                      </a:r>
                    </a:p>
                    <a:p>
                      <a:pPr algn="ctr" fontAlgn="ctr"/>
                      <a:r>
                        <a:rPr kumimoji="1" lang="en-US" altLang="ja-JP" sz="14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(2016)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ctr">
                        <a:buNone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1. Mission </a:t>
                      </a:r>
                    </a:p>
                    <a:p>
                      <a:pPr marL="342900" indent="-342900" algn="l" fontAlgn="ctr">
                        <a:buNone/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2. Stakeholders </a:t>
                      </a:r>
                    </a:p>
                    <a:p>
                      <a:pPr algn="l" fontAlgn="ctr"/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3. Learning and Growth </a:t>
                      </a:r>
                    </a:p>
                    <a:p>
                      <a:pPr algn="l" fontAlgn="ctr"/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4. Internal Business Processes </a:t>
                      </a:r>
                    </a:p>
                    <a:p>
                      <a:pPr algn="l" fontAlgn="ctr"/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5. Financial conditions</a:t>
                      </a:r>
                    </a:p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>
                    <a:noFill/>
                  </a:tcPr>
                </a:tc>
              </a:tr>
              <a:tr h="223378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Present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1. Mission </a:t>
                      </a:r>
                    </a:p>
                    <a:p>
                      <a:pPr algn="l" fontAlgn="ctr"/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2. Stakeholders </a:t>
                      </a:r>
                    </a:p>
                    <a:p>
                      <a:pPr algn="l" fontAlgn="ctr"/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3. Learning and Growth </a:t>
                      </a:r>
                    </a:p>
                    <a:p>
                      <a:pPr algn="l" fontAlgn="ctr"/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4. Internal Business Processes </a:t>
                      </a:r>
                    </a:p>
                    <a:p>
                      <a:pPr algn="l" fontAlgn="ctr"/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5. Financial conditions</a:t>
                      </a:r>
                    </a:p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66034" y="320445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Q1. Detailed information about the situation of Integrated Water Resources Management (IWRM) </a:t>
            </a:r>
          </a:p>
          <a:p>
            <a:pPr marL="355600"/>
            <a:r>
              <a:rPr lang="en-US" altLang="ja-JP" sz="1600" b="1" dirty="0" smtClean="0"/>
              <a:t>(Situation, problems, countermeasures, and so on)</a:t>
            </a:r>
            <a:endParaRPr lang="ja-JP" altLang="en-US" sz="16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51520" y="6380076"/>
            <a:ext cx="7092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*You can use any format for this material.</a:t>
            </a:r>
          </a:p>
          <a:p>
            <a:r>
              <a:rPr lang="en-US" altLang="ja-JP" sz="1200" dirty="0" smtClean="0"/>
              <a:t>*Please explain about each topic specifically by using data, figures and pictures etc.</a:t>
            </a:r>
            <a:endParaRPr lang="ja-JP" altLang="en-US" sz="1200" dirty="0"/>
          </a:p>
        </p:txBody>
      </p:sp>
      <p:sp>
        <p:nvSpPr>
          <p:cNvPr id="9" name="ストライプ矢印 8"/>
          <p:cNvSpPr/>
          <p:nvPr/>
        </p:nvSpPr>
        <p:spPr>
          <a:xfrm rot="5400000">
            <a:off x="467544" y="4034092"/>
            <a:ext cx="720080" cy="432048"/>
          </a:xfrm>
          <a:prstGeom prst="stripedRightArrow">
            <a:avLst>
              <a:gd name="adj1" fmla="val 50000"/>
              <a:gd name="adj2" fmla="val 50735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79512" y="29028"/>
            <a:ext cx="6550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[Exercise 1] River Basin Organization(RBO)  report &amp; benchmarking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23528" y="837522"/>
          <a:ext cx="8496944" cy="568782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448272"/>
                <a:gridCol w="1512168"/>
                <a:gridCol w="1512168"/>
                <a:gridCol w="1512168"/>
                <a:gridCol w="1512168"/>
              </a:tblGrid>
              <a:tr h="3198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latin typeface="+mn-lt"/>
                        </a:rPr>
                        <a:t>Categories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Internal Factors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External Factors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</a:tr>
              <a:tr h="391020"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Strength</a:t>
                      </a:r>
                      <a:endParaRPr kumimoji="1" lang="en-US" altLang="ja-JP" sz="14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Calibri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Weakness</a:t>
                      </a:r>
                      <a:endParaRPr kumimoji="1" lang="en-US" altLang="ja-JP" sz="14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Calibri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Opportunity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Threat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43213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dirty="0" smtClean="0">
                          <a:latin typeface="+mn-lt"/>
                        </a:rPr>
                        <a:t> 1. Mission</a:t>
                      </a:r>
                    </a:p>
                    <a:p>
                      <a:pPr marL="174625" indent="-174625">
                        <a:buFont typeface="Wingdings" pitchFamily="2" charset="2"/>
                        <a:buChar char="Ø"/>
                      </a:pPr>
                      <a:r>
                        <a:rPr lang="en-US" altLang="ja-JP" sz="1200" dirty="0" smtClean="0">
                          <a:latin typeface="+mn-lt"/>
                        </a:rPr>
                        <a:t>River Basin Organization(RBO) status</a:t>
                      </a:r>
                    </a:p>
                    <a:p>
                      <a:pPr marL="174625" indent="-174625">
                        <a:buFont typeface="Wingdings" pitchFamily="2" charset="2"/>
                        <a:buChar char="Ø"/>
                      </a:pPr>
                      <a:r>
                        <a:rPr lang="en-US" altLang="ja-JP" sz="1200" dirty="0" smtClean="0">
                          <a:latin typeface="+mn-lt"/>
                        </a:rPr>
                        <a:t>RBO governance</a:t>
                      </a: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</a:tr>
              <a:tr h="1180143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baseline="0" dirty="0" smtClean="0">
                          <a:latin typeface="+mn-lt"/>
                        </a:rPr>
                        <a:t> 2. Stakeholders</a:t>
                      </a:r>
                    </a:p>
                    <a:p>
                      <a:pPr marL="177800" marR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baseline="0" dirty="0" smtClean="0">
                          <a:latin typeface="+mn-lt"/>
                        </a:rPr>
                        <a:t>Customer involvement</a:t>
                      </a:r>
                    </a:p>
                    <a:p>
                      <a:pPr marL="177800" marR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baseline="0" dirty="0" smtClean="0">
                          <a:latin typeface="+mn-lt"/>
                        </a:rPr>
                        <a:t>Customer feedback</a:t>
                      </a:r>
                    </a:p>
                    <a:p>
                      <a:pPr marL="177800" marR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baseline="0" dirty="0" smtClean="0">
                          <a:latin typeface="+mn-lt"/>
                        </a:rPr>
                        <a:t>Environmental conditions</a:t>
                      </a:r>
                    </a:p>
                    <a:p>
                      <a:pPr marL="177800" marR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baseline="0" dirty="0" smtClean="0">
                          <a:latin typeface="+mn-lt"/>
                        </a:rPr>
                        <a:t>Basin livelihoods</a:t>
                      </a:r>
                      <a:endParaRPr lang="en-US" altLang="ja-JP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</a:tr>
              <a:tr h="1001764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baseline="0" dirty="0" smtClean="0">
                          <a:latin typeface="+mn-lt"/>
                        </a:rPr>
                        <a:t> 3. Learning and Growth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Human resource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development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Technical development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Organizational development </a:t>
                      </a: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</a:tr>
              <a:tr h="1001764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baseline="0" dirty="0" smtClean="0">
                          <a:latin typeface="+mn-lt"/>
                        </a:rPr>
                        <a:t> 4. Internal Business Processes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Planning Maturity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Water allocation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Data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sharing </a:t>
                      </a:r>
                      <a:endParaRPr lang="en-US" altLang="ja-JP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</a:tr>
              <a:tr h="750021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baseline="0" dirty="0" smtClean="0">
                          <a:latin typeface="+mn-lt"/>
                        </a:rPr>
                        <a:t> 5. Financial Conditions</a:t>
                      </a:r>
                    </a:p>
                    <a:p>
                      <a:pPr marL="174625" indent="-174625">
                        <a:buFont typeface="Wingdings" pitchFamily="2" charset="2"/>
                        <a:buChar char="Ø"/>
                      </a:pPr>
                      <a:r>
                        <a:rPr lang="en-US" altLang="ja-JP" sz="1200" dirty="0" smtClean="0">
                          <a:latin typeface="+mn-lt"/>
                        </a:rPr>
                        <a:t>Cost recovery</a:t>
                      </a:r>
                    </a:p>
                    <a:p>
                      <a:pPr marL="174625" indent="-174625">
                        <a:buFont typeface="Wingdings" pitchFamily="2" charset="2"/>
                        <a:buChar char="Ø"/>
                      </a:pPr>
                      <a:r>
                        <a:rPr lang="en-US" altLang="ja-JP" sz="1200" dirty="0" smtClean="0">
                          <a:latin typeface="+mn-lt"/>
                        </a:rPr>
                        <a:t>Financial efficiency </a:t>
                      </a:r>
                      <a:endParaRPr lang="ja-JP" altLang="en-US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ja-JP" altLang="en-US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ja-JP" altLang="en-US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ja-JP" altLang="en-US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Wingdings" pitchFamily="2" charset="2"/>
                        <a:buNone/>
                      </a:pPr>
                      <a:endParaRPr lang="ja-JP" altLang="en-US" sz="11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95536" y="404665"/>
            <a:ext cx="634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Q2. </a:t>
            </a:r>
            <a:r>
              <a:rPr lang="en-US" altLang="ja-JP" dirty="0" smtClean="0"/>
              <a:t>Factors that affect the performance of RBO in your river basin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882553" y="6525344"/>
            <a:ext cx="30099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*Please list as many factors as possible</a:t>
            </a:r>
            <a:endParaRPr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251520" y="63064"/>
            <a:ext cx="303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[Exercise 2] Strategic planning</a:t>
            </a:r>
            <a:endParaRPr lang="ja-JP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283824" y="967338"/>
          <a:ext cx="8536648" cy="542906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975808"/>
                <a:gridCol w="7560840"/>
              </a:tblGrid>
              <a:tr h="11517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Topics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ctr">
                        <a:buNone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1. Mission</a:t>
                      </a:r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(RBO status, RBO governance)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marL="180975" indent="-180975" algn="l" fontAlgn="ctr">
                        <a:buNone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2. Stakeholders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(Customer involvement,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Customer feedback, Environmental conditions, Basin livelihoods)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marL="177800" indent="-177800"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3. Learning and Growth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(Human resource development, Technical development,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Organizational development)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4. Internal Business Processes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(Planning Maturity, Water allocation, Data sharing)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5. Financial Conditions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(Cost recovery, Financial efficiency)</a:t>
                      </a:r>
                      <a:endParaRPr kumimoji="1" lang="en-US" altLang="ja-JP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</a:txBody>
                  <a:tcPr marL="36000" marR="9525" marT="36000" marB="0" anchor="ctr">
                    <a:noFill/>
                  </a:tcPr>
                </a:tc>
              </a:tr>
              <a:tr h="1756632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2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Past</a:t>
                      </a:r>
                      <a:endParaRPr kumimoji="1" lang="en-US" altLang="ja-JP" sz="24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ctr" fontAlgn="ctr"/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2 years ago</a:t>
                      </a:r>
                    </a:p>
                    <a:p>
                      <a:pPr algn="ctr" fontAlgn="ctr"/>
                      <a:r>
                        <a:rPr kumimoji="1" lang="en-US" altLang="ja-JP" sz="14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(2016)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ctr">
                        <a:buNone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1. Mission &lt;RBO status&gt;</a:t>
                      </a:r>
                    </a:p>
                    <a:p>
                      <a:pPr marL="0" indent="0" algn="l" fontAlgn="ctr">
                        <a:buFont typeface="Wingdings" pitchFamily="2" charset="2"/>
                        <a:buChar char="Ø"/>
                        <a:tabLst>
                          <a:tab pos="5829300" algn="l"/>
                        </a:tabLs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There was no RBO(The necessity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 of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 an organization to discuss method of river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 basin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 management was recognized.)</a:t>
                      </a:r>
                    </a:p>
                    <a:p>
                      <a:pPr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3. Learning and Growth &lt;Human resource development&gt;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Short of skilled engineer.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Staff is positive about the benefits of improving skills and competencies, </a:t>
                      </a:r>
                    </a:p>
                    <a:p>
                      <a:pPr algn="l" fontAlgn="ctr">
                        <a:buFont typeface="Wingdings" pitchFamily="2" charset="2"/>
                        <a:buNone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    but few training opportunities are allowed within work time.</a:t>
                      </a:r>
                    </a:p>
                    <a:p>
                      <a:pPr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ＤＨＰ特太ゴシック体" pitchFamily="2" charset="-128"/>
                        </a:rPr>
                        <a:t>4. Internal Business Processes &lt;Water allocation&gt;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Water shortage during dry season.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No formal water allocation system in use.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>
                    <a:noFill/>
                  </a:tcPr>
                </a:tc>
              </a:tr>
              <a:tr h="252064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Present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1. Mission &lt;RBO status&gt;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The *** river basin management committee consisting of various stakeholders was established.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The river basin management plan that regulates water resource development and water utilization in the ***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river basin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was developed.</a:t>
                      </a:r>
                      <a:endParaRPr kumimoji="1" lang="ja-JP" altLang="en-US" sz="12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-Detailed description-</a:t>
                      </a:r>
                    </a:p>
                    <a:p>
                      <a:pPr algn="l" fontAlgn="ctr"/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3. Learning and Growth &lt;Human resource development&gt;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The *** RBO developed technical training program 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and is carrying out trainings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for engineers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Appropriate training is planned and updated information on current staff skills and competencies is available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</a:p>
                    <a:p>
                      <a:pPr algn="l" fontAlgn="ctr">
                        <a:buFont typeface="Wingdings" pitchFamily="2" charset="2"/>
                        <a:buNone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-Detailed description-</a:t>
                      </a:r>
                    </a:p>
                    <a:p>
                      <a:pPr algn="l" fontAlgn="ctr"/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4. Internal Business Processes &lt;Water allocation&gt;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A framework for water allocations is in place but does not operate efficiently. </a:t>
                      </a:r>
                    </a:p>
                    <a:p>
                      <a:pPr algn="l" fontAlgn="ctr">
                        <a:buFont typeface="Wingdings" pitchFamily="2" charset="2"/>
                        <a:buChar char="Ø"/>
                      </a:pP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Responsibility for water allocation remains divided among agencies. </a:t>
                      </a:r>
                    </a:p>
                    <a:p>
                      <a:pPr algn="l" fontAlgn="ctr">
                        <a:buFont typeface="Wingdings" pitchFamily="2" charset="2"/>
                        <a:buNone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 </a:t>
                      </a:r>
                      <a:r>
                        <a:rPr kumimoji="1" lang="en-US" altLang="ja-JP" sz="12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  <a:cs typeface="+mn-cs"/>
                        </a:rPr>
                        <a:t>-Detailed description-</a:t>
                      </a:r>
                    </a:p>
                  </a:txBody>
                  <a:tcPr marL="36000" marR="9525" marT="36000" marB="0">
                    <a:noFill/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308304" y="5388292"/>
            <a:ext cx="14401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Figure, Picture, Table</a:t>
            </a:r>
            <a:endParaRPr lang="ja-JP" altLang="en-US" sz="1400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8110602" y="72570"/>
            <a:ext cx="954360" cy="31892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tIns="36000" bIns="3600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Example</a:t>
            </a:r>
            <a:endParaRPr lang="ja-JP" altLang="en-US" sz="1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251520" y="6381890"/>
            <a:ext cx="7092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*You can use any format for this material.</a:t>
            </a:r>
          </a:p>
          <a:p>
            <a:r>
              <a:rPr lang="en-US" altLang="ja-JP" sz="1200" dirty="0" smtClean="0"/>
              <a:t>*Please explain about each topic specifically by using data, figures and pictures etc.</a:t>
            </a:r>
            <a:endParaRPr lang="ja-JP" altLang="en-US" sz="1200" dirty="0"/>
          </a:p>
        </p:txBody>
      </p:sp>
      <p:sp>
        <p:nvSpPr>
          <p:cNvPr id="17" name="ストライプ矢印 16"/>
          <p:cNvSpPr/>
          <p:nvPr/>
        </p:nvSpPr>
        <p:spPr>
          <a:xfrm rot="5400000">
            <a:off x="486594" y="3588092"/>
            <a:ext cx="576064" cy="432048"/>
          </a:xfrm>
          <a:prstGeom prst="stripedRightArrow">
            <a:avLst>
              <a:gd name="adj1" fmla="val 50000"/>
              <a:gd name="adj2" fmla="val 50735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308304" y="2868012"/>
            <a:ext cx="14401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Figure, Picture, Table</a:t>
            </a:r>
            <a:endParaRPr lang="ja-JP" altLang="en-US" sz="1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266034" y="378501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Q1. Detailed information about the situation of Integrated Water Resources Management (IWRM) </a:t>
            </a:r>
          </a:p>
          <a:p>
            <a:pPr marL="355600"/>
            <a:r>
              <a:rPr lang="en-US" altLang="ja-JP" sz="1600" b="1" dirty="0" smtClean="0"/>
              <a:t>(Situation, problems, countermeasures, and so on)</a:t>
            </a:r>
            <a:endParaRPr lang="ja-JP" altLang="en-US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79512" y="87084"/>
            <a:ext cx="6550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[Exercise 1] River Basin Organization(RBO)  report &amp; benchmarking</a:t>
            </a:r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7293790" y="4149080"/>
            <a:ext cx="151216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5709614" y="4149080"/>
            <a:ext cx="151216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4125438" y="4149080"/>
            <a:ext cx="151216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541262" y="4149080"/>
            <a:ext cx="151216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23528" y="826024"/>
          <a:ext cx="8496944" cy="317904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160240"/>
                <a:gridCol w="1584176"/>
                <a:gridCol w="1584176"/>
                <a:gridCol w="1584176"/>
                <a:gridCol w="1584176"/>
              </a:tblGrid>
              <a:tr h="2152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latin typeface="+mn-lt"/>
                        </a:rPr>
                        <a:t>Categories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Internal Factors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External Factors</a:t>
                      </a: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</a:tr>
              <a:tr h="193784"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j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Strength</a:t>
                      </a:r>
                      <a:endParaRPr kumimoji="1" lang="en-US" altLang="ja-JP" sz="14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Calibri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4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Weakness</a:t>
                      </a:r>
                      <a:endParaRPr kumimoji="1" lang="en-US" altLang="ja-JP" sz="14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Calibri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Opportunity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ＤＨＰ特太ゴシック体" pitchFamily="2" charset="-128"/>
                        </a:rPr>
                        <a:t>Threat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ＤＨＰ特太ゴシック体" pitchFamily="2" charset="-128"/>
                      </a:endParaRPr>
                    </a:p>
                  </a:txBody>
                  <a:tcPr marL="36000" marR="9525" marT="3600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24880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400" b="1" u="none" strike="noStrike" kern="1200" baseline="0" dirty="0" smtClean="0">
                          <a:latin typeface="+mn-lt"/>
                        </a:rPr>
                        <a:t> 3. Learning and Growth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Human resource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development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Technical development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altLang="ja-JP" sz="1200" dirty="0" smtClean="0">
                          <a:latin typeface="+mn-lt"/>
                        </a:rPr>
                        <a:t>Organizational development  etc.</a:t>
                      </a: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Many water management facilities have already been developed.</a:t>
                      </a:r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endParaRPr kumimoji="1" lang="en-US" altLang="ja-JP" sz="1200" dirty="0" smtClean="0"/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Some</a:t>
                      </a:r>
                      <a:r>
                        <a:rPr kumimoji="1" lang="en-US" altLang="ja-JP" sz="1200" baseline="0" dirty="0" smtClean="0"/>
                        <a:t> reconstruction projects  are</a:t>
                      </a:r>
                      <a:r>
                        <a:rPr kumimoji="1" lang="en-US" altLang="ja-JP" sz="1200" dirty="0" smtClean="0"/>
                        <a:t> now in progress.</a:t>
                      </a:r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endParaRPr kumimoji="1" lang="en-US" altLang="ja-JP" sz="1200" dirty="0" smtClean="0"/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Skilled engineers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Shortage of workers.</a:t>
                      </a:r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endParaRPr kumimoji="1" lang="en-US" altLang="ja-JP" sz="1200" dirty="0" smtClean="0"/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Deterioration of</a:t>
                      </a:r>
                      <a:r>
                        <a:rPr kumimoji="1" lang="en-US" altLang="ja-JP" sz="1200" baseline="0" dirty="0" smtClean="0"/>
                        <a:t> water management facilities.</a:t>
                      </a:r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endParaRPr kumimoji="1" lang="en-US" altLang="ja-JP" sz="1200" baseline="0" dirty="0" smtClean="0"/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An increase</a:t>
                      </a:r>
                      <a:r>
                        <a:rPr kumimoji="1" lang="en-US" altLang="ja-JP" sz="1200" baseline="0" dirty="0" smtClean="0"/>
                        <a:t> in operation costs (maintenance, labor,</a:t>
                      </a:r>
                      <a:r>
                        <a:rPr kumimoji="1" lang="en-US" altLang="ja-JP" sz="1200" dirty="0" smtClean="0"/>
                        <a:t> fuel and electricity).</a:t>
                      </a:r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There are many highly skilled manufacturers.</a:t>
                      </a:r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endParaRPr kumimoji="1" lang="en-US" altLang="ja-JP" sz="1200" dirty="0" smtClean="0"/>
                    </a:p>
                    <a:p>
                      <a:pPr marL="174625" indent="-174625">
                        <a:buFont typeface="+mj-lt"/>
                        <a:buAutoNum type="arabicPeriod"/>
                      </a:pPr>
                      <a:r>
                        <a:rPr kumimoji="1" lang="en-US" altLang="ja-JP" sz="1200" dirty="0" smtClean="0"/>
                        <a:t>Advances in IT technology</a:t>
                      </a:r>
                      <a:endParaRPr kumimoji="1" lang="ja-JP" altLang="en-US" sz="1200" dirty="0" smtClean="0"/>
                    </a:p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+mn-lt"/>
                      </a:endParaRPr>
                    </a:p>
                  </a:txBody>
                  <a:tcPr marL="36000" marR="9525" marT="36000" marB="0"/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1" lang="en-US" altLang="ja-JP" sz="1200" dirty="0" smtClean="0"/>
                        <a:t>Declining birth rate and aging population.</a:t>
                      </a:r>
                    </a:p>
                  </a:txBody>
                  <a:tcPr marL="36000" marR="9525" marT="36000" marB="0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95536" y="393167"/>
            <a:ext cx="634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Q2. </a:t>
            </a:r>
            <a:r>
              <a:rPr lang="en-US" altLang="ja-JP" dirty="0" smtClean="0"/>
              <a:t>Factors that affect the performance of RBO in your river basin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41262" y="4149080"/>
            <a:ext cx="15841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b="1" dirty="0" smtClean="0"/>
              <a:t>Strength:</a:t>
            </a:r>
          </a:p>
          <a:p>
            <a:pPr fontAlgn="ctr"/>
            <a:r>
              <a:rPr lang="en-US" altLang="ja-JP" sz="1600" dirty="0" smtClean="0">
                <a:ea typeface="Calibri"/>
              </a:rPr>
              <a:t>Helpful attributes of the organization to achieve the objective</a:t>
            </a:r>
            <a:endParaRPr lang="en-US" altLang="ja-JP" sz="1600" dirty="0">
              <a:ea typeface="Calibri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25438" y="4149080"/>
            <a:ext cx="15841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b="1" dirty="0" smtClean="0"/>
              <a:t>Weakness:</a:t>
            </a:r>
          </a:p>
          <a:p>
            <a:pPr fontAlgn="ctr"/>
            <a:r>
              <a:rPr lang="en-US" altLang="ja-JP" sz="1600" dirty="0" smtClean="0">
                <a:ea typeface="Calibri"/>
              </a:rPr>
              <a:t>Harmful attributes of the organization to achieve the objective</a:t>
            </a:r>
            <a:endParaRPr lang="en-US" altLang="ja-JP" sz="1600" dirty="0">
              <a:ea typeface="Calibri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20500" y="4149080"/>
            <a:ext cx="15841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b="1" dirty="0" smtClean="0"/>
              <a:t>Opportunity:</a:t>
            </a:r>
          </a:p>
          <a:p>
            <a:pPr fontAlgn="ctr"/>
            <a:r>
              <a:rPr lang="en-US" altLang="ja-JP" sz="1600" dirty="0" smtClean="0">
                <a:ea typeface="Calibri"/>
              </a:rPr>
              <a:t>Helpful attributes of the environment to achieve the objective</a:t>
            </a:r>
            <a:endParaRPr lang="en-US" altLang="ja-JP" sz="1600" dirty="0">
              <a:ea typeface="Calibri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293790" y="4149080"/>
            <a:ext cx="15841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b="1" dirty="0" smtClean="0"/>
              <a:t>Threat:</a:t>
            </a:r>
          </a:p>
          <a:p>
            <a:pPr fontAlgn="ctr"/>
            <a:r>
              <a:rPr lang="en-US" altLang="ja-JP" sz="1600" dirty="0" smtClean="0">
                <a:ea typeface="Calibri"/>
              </a:rPr>
              <a:t>Harmful attributes of the environment to achieve the objective</a:t>
            </a:r>
            <a:endParaRPr lang="en-US" altLang="ja-JP" sz="1600" dirty="0">
              <a:ea typeface="Calibri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1520" y="63064"/>
            <a:ext cx="303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[Exercise 2] Strategic planning</a:t>
            </a:r>
            <a:endParaRPr lang="ja-JP" altLang="en-US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8110602" y="72570"/>
            <a:ext cx="954360" cy="31892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tIns="36000" bIns="3600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Example</a:t>
            </a:r>
            <a:endParaRPr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794</Words>
  <Application>Microsoft Office PowerPoint</Application>
  <PresentationFormat>画面に合わせる (4:3)</PresentationFormat>
  <Paragraphs>140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 Style File for the Workshop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kokusai</dc:creator>
  <cp:lastModifiedBy>kokusai</cp:lastModifiedBy>
  <cp:revision>187</cp:revision>
  <dcterms:created xsi:type="dcterms:W3CDTF">2018-03-13T07:05:38Z</dcterms:created>
  <dcterms:modified xsi:type="dcterms:W3CDTF">2018-05-18T05:57:51Z</dcterms:modified>
</cp:coreProperties>
</file>